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7" r:id="rId3"/>
    <p:sldId id="276" r:id="rId4"/>
    <p:sldId id="275" r:id="rId5"/>
    <p:sldId id="260" r:id="rId6"/>
    <p:sldId id="261" r:id="rId7"/>
    <p:sldId id="263" r:id="rId8"/>
    <p:sldId id="268" r:id="rId9"/>
    <p:sldId id="270" r:id="rId10"/>
    <p:sldId id="279" r:id="rId11"/>
    <p:sldId id="271" r:id="rId12"/>
    <p:sldId id="284" r:id="rId13"/>
    <p:sldId id="264" r:id="rId14"/>
    <p:sldId id="283" r:id="rId15"/>
    <p:sldId id="281" r:id="rId16"/>
    <p:sldId id="273" r:id="rId17"/>
    <p:sldId id="278" r:id="rId18"/>
    <p:sldId id="26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CC33"/>
    <a:srgbClr val="EE02AB"/>
    <a:srgbClr val="D7B3C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7F031-5475-424D-90FE-2D6BFE6B783C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8A5BB-0505-4533-8D55-71A464A006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0249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8A5BB-0505-4533-8D55-71A464A0067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9CB88-5E1A-4FAC-892A-60949ACB1F6F}" type="datetimeFigureOut">
              <a:rPr lang="en-US" smtClean="0"/>
              <a:pPr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s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1066800"/>
            <a:ext cx="5709649" cy="42767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3429000"/>
            <a:ext cx="5566392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8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সকলকে</a:t>
            </a:r>
            <a:r>
              <a:rPr lang="en-US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8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76200" y="152400"/>
            <a:ext cx="9220200" cy="6477000"/>
            <a:chOff x="-76200" y="457200"/>
            <a:chExt cx="9220200" cy="5482828"/>
          </a:xfrm>
        </p:grpSpPr>
        <p:grpSp>
          <p:nvGrpSpPr>
            <p:cNvPr id="11" name="Group 10"/>
            <p:cNvGrpSpPr/>
            <p:nvPr/>
          </p:nvGrpSpPr>
          <p:grpSpPr>
            <a:xfrm>
              <a:off x="76200" y="457200"/>
              <a:ext cx="9067800" cy="5482828"/>
              <a:chOff x="381000" y="609600"/>
              <a:chExt cx="9067800" cy="5482828"/>
            </a:xfrm>
          </p:grpSpPr>
          <p:pic>
            <p:nvPicPr>
              <p:cNvPr id="3" name="Picture 2" descr="capture1gj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85800" y="609600"/>
                <a:ext cx="8763000" cy="5482828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81000" y="1143000"/>
                <a:ext cx="301686" cy="312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1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81000" y="1600200"/>
                <a:ext cx="301686" cy="312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2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81000" y="2057400"/>
                <a:ext cx="301686" cy="312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3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81000" y="2590800"/>
                <a:ext cx="301686" cy="312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4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81000" y="3048000"/>
                <a:ext cx="301686" cy="312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5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81000" y="3581400"/>
                <a:ext cx="301686" cy="312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6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81000" y="4038600"/>
                <a:ext cx="301686" cy="312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7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-76200" y="4876800"/>
              <a:ext cx="1467005" cy="260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EE02AB"/>
                  </a:solidFill>
                </a:rPr>
                <a:t>Lanthanide series</a:t>
              </a:r>
              <a:endParaRPr lang="en-US" sz="1400" dirty="0">
                <a:solidFill>
                  <a:srgbClr val="EE02AB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134" y="5486400"/>
              <a:ext cx="1276311" cy="260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6600"/>
                  </a:solidFill>
                </a:rPr>
                <a:t>Actinide series</a:t>
              </a:r>
              <a:endParaRPr lang="en-US" sz="1400" b="1" dirty="0">
                <a:solidFill>
                  <a:srgbClr val="FF6600"/>
                </a:solidFill>
              </a:endParaRP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7969404" cy="4876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999670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457200"/>
          <a:ext cx="8382000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750"/>
                <a:gridCol w="1047750"/>
                <a:gridCol w="1047750"/>
                <a:gridCol w="1047750"/>
                <a:gridCol w="1047750"/>
                <a:gridCol w="1047750"/>
                <a:gridCol w="1047750"/>
                <a:gridCol w="1047750"/>
              </a:tblGrid>
              <a:tr h="97790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97790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97790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97790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97790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97790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762000" y="1676400"/>
            <a:ext cx="457200" cy="4572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09600" y="4495800"/>
            <a:ext cx="762000" cy="762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33400" y="5410200"/>
            <a:ext cx="914400" cy="8382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Oval 10"/>
          <p:cNvSpPr/>
          <p:nvPr/>
        </p:nvSpPr>
        <p:spPr>
          <a:xfrm>
            <a:off x="1600200" y="5486400"/>
            <a:ext cx="838200" cy="762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667000" y="5486400"/>
            <a:ext cx="762000" cy="6858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10000" y="5486400"/>
            <a:ext cx="685800" cy="609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86600" y="5638800"/>
            <a:ext cx="457200" cy="381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943600" y="5562600"/>
            <a:ext cx="533400" cy="4572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76800" y="5562600"/>
            <a:ext cx="533400" cy="5334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743200" y="4495800"/>
            <a:ext cx="609600" cy="5334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676400" y="4572000"/>
            <a:ext cx="685800" cy="609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153400" y="5715000"/>
            <a:ext cx="381000" cy="3048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153400" y="4724400"/>
            <a:ext cx="381000" cy="3048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162800" y="4648200"/>
            <a:ext cx="381000" cy="381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019800" y="4648200"/>
            <a:ext cx="381000" cy="381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953000" y="4648200"/>
            <a:ext cx="457200" cy="4572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886200" y="4648200"/>
            <a:ext cx="533400" cy="4572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153400" y="3810000"/>
            <a:ext cx="304800" cy="3048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752600" y="1676400"/>
            <a:ext cx="457200" cy="4572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3" name="Oval 52"/>
          <p:cNvSpPr/>
          <p:nvPr/>
        </p:nvSpPr>
        <p:spPr>
          <a:xfrm>
            <a:off x="685800" y="2667000"/>
            <a:ext cx="609600" cy="609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85800" y="3581400"/>
            <a:ext cx="685800" cy="609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1676400" y="3581400"/>
            <a:ext cx="609600" cy="5334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086600" y="3733800"/>
            <a:ext cx="381000" cy="381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943600" y="3657600"/>
            <a:ext cx="381000" cy="381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953000" y="3657600"/>
            <a:ext cx="457200" cy="381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962400" y="3581400"/>
            <a:ext cx="457200" cy="4572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819400" y="3657600"/>
            <a:ext cx="533400" cy="4572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flipH="1">
            <a:off x="8153400" y="2743200"/>
            <a:ext cx="274318" cy="3048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7086600" y="2819400"/>
            <a:ext cx="381000" cy="381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019800" y="2667000"/>
            <a:ext cx="381000" cy="381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105400" y="2667000"/>
            <a:ext cx="381000" cy="381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962400" y="2743200"/>
            <a:ext cx="381000" cy="381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819400" y="2667000"/>
            <a:ext cx="457200" cy="4572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1752600" y="2743200"/>
            <a:ext cx="533400" cy="4572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9" name="Oval 68"/>
          <p:cNvSpPr/>
          <p:nvPr/>
        </p:nvSpPr>
        <p:spPr>
          <a:xfrm>
            <a:off x="8153400" y="1828800"/>
            <a:ext cx="3048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086600" y="1828800"/>
            <a:ext cx="304800" cy="3048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943600" y="1752600"/>
            <a:ext cx="304800" cy="3048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5029200" y="1752600"/>
            <a:ext cx="381000" cy="381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3962400" y="1752600"/>
            <a:ext cx="381000" cy="3810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2895600" y="1676400"/>
            <a:ext cx="457200" cy="4572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8305800" y="838200"/>
            <a:ext cx="228600" cy="2286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762000" y="838200"/>
            <a:ext cx="304800" cy="304800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752600" y="36576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</a:t>
            </a:r>
            <a:endParaRPr lang="en-US" sz="2400" dirty="0"/>
          </a:p>
        </p:txBody>
      </p:sp>
      <p:sp>
        <p:nvSpPr>
          <p:cNvPr id="118" name="TextBox 117"/>
          <p:cNvSpPr txBox="1"/>
          <p:nvPr/>
        </p:nvSpPr>
        <p:spPr>
          <a:xfrm>
            <a:off x="762000" y="83820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838200" y="16764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762000" y="2819400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</a:t>
            </a:r>
            <a:endParaRPr lang="en-US" dirty="0"/>
          </a:p>
        </p:txBody>
      </p:sp>
      <p:sp>
        <p:nvSpPr>
          <p:cNvPr id="121" name="TextBox 120"/>
          <p:cNvSpPr txBox="1"/>
          <p:nvPr/>
        </p:nvSpPr>
        <p:spPr>
          <a:xfrm>
            <a:off x="838200" y="3657600"/>
            <a:ext cx="348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k</a:t>
            </a:r>
            <a:endParaRPr lang="en-US" sz="2800" dirty="0"/>
          </a:p>
        </p:txBody>
      </p:sp>
      <p:sp>
        <p:nvSpPr>
          <p:cNvPr id="122" name="TextBox 121"/>
          <p:cNvSpPr txBox="1"/>
          <p:nvPr/>
        </p:nvSpPr>
        <p:spPr>
          <a:xfrm>
            <a:off x="838200" y="464820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Rb</a:t>
            </a:r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762000" y="5638800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</a:t>
            </a:r>
            <a:endParaRPr lang="en-US" dirty="0"/>
          </a:p>
        </p:txBody>
      </p:sp>
      <p:sp>
        <p:nvSpPr>
          <p:cNvPr id="124" name="TextBox 123"/>
          <p:cNvSpPr txBox="1"/>
          <p:nvPr/>
        </p:nvSpPr>
        <p:spPr>
          <a:xfrm>
            <a:off x="1752600" y="175260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1752600" y="274320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Mg</a:t>
            </a:r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1828800" y="4648200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Sr</a:t>
            </a:r>
            <a:endParaRPr lang="en-US" dirty="0"/>
          </a:p>
        </p:txBody>
      </p:sp>
      <p:sp>
        <p:nvSpPr>
          <p:cNvPr id="129" name="TextBox 128"/>
          <p:cNvSpPr txBox="1"/>
          <p:nvPr/>
        </p:nvSpPr>
        <p:spPr>
          <a:xfrm>
            <a:off x="1828800" y="5638800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486400" y="4419600"/>
            <a:ext cx="1676400" cy="16764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" name="Oval 2"/>
          <p:cNvSpPr/>
          <p:nvPr/>
        </p:nvSpPr>
        <p:spPr>
          <a:xfrm>
            <a:off x="5715000" y="4648200"/>
            <a:ext cx="1219200" cy="12192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" name="Oval 3"/>
          <p:cNvSpPr/>
          <p:nvPr/>
        </p:nvSpPr>
        <p:spPr>
          <a:xfrm>
            <a:off x="5943600" y="4876800"/>
            <a:ext cx="762000" cy="7620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1" name="Oval 10"/>
          <p:cNvSpPr/>
          <p:nvPr/>
        </p:nvSpPr>
        <p:spPr>
          <a:xfrm>
            <a:off x="6248400" y="57912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3" name="Oval 12"/>
          <p:cNvSpPr/>
          <p:nvPr/>
        </p:nvSpPr>
        <p:spPr>
          <a:xfrm>
            <a:off x="6248400" y="55626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4" name="Oval 13"/>
          <p:cNvSpPr/>
          <p:nvPr/>
        </p:nvSpPr>
        <p:spPr>
          <a:xfrm>
            <a:off x="6248400" y="48006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5" name="Oval 14"/>
          <p:cNvSpPr/>
          <p:nvPr/>
        </p:nvSpPr>
        <p:spPr>
          <a:xfrm>
            <a:off x="6477000" y="57150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6" name="Oval 15"/>
          <p:cNvSpPr/>
          <p:nvPr/>
        </p:nvSpPr>
        <p:spPr>
          <a:xfrm>
            <a:off x="6858000" y="53340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9" name="Oval 18"/>
          <p:cNvSpPr/>
          <p:nvPr/>
        </p:nvSpPr>
        <p:spPr>
          <a:xfrm>
            <a:off x="6553200" y="46482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0" name="Oval 19"/>
          <p:cNvSpPr/>
          <p:nvPr/>
        </p:nvSpPr>
        <p:spPr>
          <a:xfrm>
            <a:off x="6324600" y="45720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1" name="Oval 20"/>
          <p:cNvSpPr/>
          <p:nvPr/>
        </p:nvSpPr>
        <p:spPr>
          <a:xfrm>
            <a:off x="5638800" y="50292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2" name="Oval 21"/>
          <p:cNvSpPr/>
          <p:nvPr/>
        </p:nvSpPr>
        <p:spPr>
          <a:xfrm>
            <a:off x="5638800" y="52578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5" name="Oval 24"/>
          <p:cNvSpPr/>
          <p:nvPr/>
        </p:nvSpPr>
        <p:spPr>
          <a:xfrm>
            <a:off x="6858000" y="51054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9" name="Oval 28"/>
          <p:cNvSpPr/>
          <p:nvPr/>
        </p:nvSpPr>
        <p:spPr>
          <a:xfrm>
            <a:off x="6400800" y="60198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/>
          </a:p>
        </p:txBody>
      </p:sp>
      <p:sp>
        <p:nvSpPr>
          <p:cNvPr id="67" name="Oval 66"/>
          <p:cNvSpPr/>
          <p:nvPr/>
        </p:nvSpPr>
        <p:spPr>
          <a:xfrm>
            <a:off x="457200" y="4114800"/>
            <a:ext cx="2362200" cy="22098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62000" y="4419600"/>
            <a:ext cx="1752600" cy="15240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143000" y="4724400"/>
            <a:ext cx="1066800" cy="9144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447800" y="58674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600200" y="55626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600200" y="46482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676400" y="58674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2362200" y="53340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752600" y="43434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524000" y="43434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685800" y="49530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685800" y="52578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438400" y="51054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1524000" y="62484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124200" y="4343400"/>
            <a:ext cx="1981200" cy="1905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3429000" y="4648200"/>
            <a:ext cx="1447800" cy="12954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3657600" y="4876800"/>
            <a:ext cx="914400" cy="838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886200" y="58674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4038600" y="48006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4114800" y="58674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4724400" y="54102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4114800" y="45720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3886200" y="45720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3352800" y="51054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3352800" y="53340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4800600" y="51816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038600" y="61722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096000" y="60198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7" name="Oval 96"/>
          <p:cNvSpPr/>
          <p:nvPr/>
        </p:nvSpPr>
        <p:spPr>
          <a:xfrm>
            <a:off x="3733800" y="60960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8" name="Oval 97"/>
          <p:cNvSpPr/>
          <p:nvPr/>
        </p:nvSpPr>
        <p:spPr>
          <a:xfrm>
            <a:off x="6248400" y="43434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9" name="Oval 98"/>
          <p:cNvSpPr/>
          <p:nvPr/>
        </p:nvSpPr>
        <p:spPr>
          <a:xfrm>
            <a:off x="7467600" y="4724400"/>
            <a:ext cx="1447800" cy="1371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00" name="Oval 99"/>
          <p:cNvSpPr/>
          <p:nvPr/>
        </p:nvSpPr>
        <p:spPr>
          <a:xfrm>
            <a:off x="7620000" y="4876800"/>
            <a:ext cx="1143000" cy="10668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01" name="Oval 100"/>
          <p:cNvSpPr/>
          <p:nvPr/>
        </p:nvSpPr>
        <p:spPr>
          <a:xfrm>
            <a:off x="7848600" y="5105400"/>
            <a:ext cx="685800" cy="6096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16" name="Oval 115"/>
          <p:cNvSpPr/>
          <p:nvPr/>
        </p:nvSpPr>
        <p:spPr>
          <a:xfrm>
            <a:off x="7924800" y="55626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17" name="Oval 116"/>
          <p:cNvSpPr/>
          <p:nvPr/>
        </p:nvSpPr>
        <p:spPr>
          <a:xfrm>
            <a:off x="8305800" y="5105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18" name="Oval 117"/>
          <p:cNvSpPr/>
          <p:nvPr/>
        </p:nvSpPr>
        <p:spPr>
          <a:xfrm>
            <a:off x="7696200" y="49530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0" name="Oval 119"/>
          <p:cNvSpPr/>
          <p:nvPr/>
        </p:nvSpPr>
        <p:spPr>
          <a:xfrm>
            <a:off x="7848600" y="48768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1" name="Oval 120"/>
          <p:cNvSpPr/>
          <p:nvPr/>
        </p:nvSpPr>
        <p:spPr>
          <a:xfrm>
            <a:off x="7620000" y="55626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2" name="Oval 121"/>
          <p:cNvSpPr/>
          <p:nvPr/>
        </p:nvSpPr>
        <p:spPr>
          <a:xfrm>
            <a:off x="7772400" y="57150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3" name="Oval 122"/>
          <p:cNvSpPr/>
          <p:nvPr/>
        </p:nvSpPr>
        <p:spPr>
          <a:xfrm>
            <a:off x="8305800" y="57912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4" name="Oval 123"/>
          <p:cNvSpPr/>
          <p:nvPr/>
        </p:nvSpPr>
        <p:spPr>
          <a:xfrm>
            <a:off x="8458200" y="57150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5" name="Oval 124"/>
          <p:cNvSpPr/>
          <p:nvPr/>
        </p:nvSpPr>
        <p:spPr>
          <a:xfrm>
            <a:off x="8610600" y="51054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6" name="Oval 125"/>
          <p:cNvSpPr/>
          <p:nvPr/>
        </p:nvSpPr>
        <p:spPr>
          <a:xfrm>
            <a:off x="8686800" y="52578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7" name="Oval 126"/>
          <p:cNvSpPr/>
          <p:nvPr/>
        </p:nvSpPr>
        <p:spPr>
          <a:xfrm>
            <a:off x="8077200" y="46482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/>
          </a:p>
        </p:txBody>
      </p:sp>
      <p:sp>
        <p:nvSpPr>
          <p:cNvPr id="128" name="Oval 127"/>
          <p:cNvSpPr/>
          <p:nvPr/>
        </p:nvSpPr>
        <p:spPr>
          <a:xfrm>
            <a:off x="8305800" y="46482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/>
          </a:p>
        </p:txBody>
      </p:sp>
      <p:sp>
        <p:nvSpPr>
          <p:cNvPr id="129" name="Oval 128"/>
          <p:cNvSpPr/>
          <p:nvPr/>
        </p:nvSpPr>
        <p:spPr>
          <a:xfrm>
            <a:off x="8305800" y="60198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/>
          </a:p>
        </p:txBody>
      </p:sp>
      <p:sp>
        <p:nvSpPr>
          <p:cNvPr id="130" name="Oval 129"/>
          <p:cNvSpPr/>
          <p:nvPr/>
        </p:nvSpPr>
        <p:spPr>
          <a:xfrm>
            <a:off x="8077200" y="60198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/>
          </a:p>
        </p:txBody>
      </p:sp>
      <p:sp>
        <p:nvSpPr>
          <p:cNvPr id="147" name="Oval 146"/>
          <p:cNvSpPr/>
          <p:nvPr/>
        </p:nvSpPr>
        <p:spPr>
          <a:xfrm>
            <a:off x="838200" y="2438400"/>
            <a:ext cx="1447800" cy="12954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066800" y="2667000"/>
            <a:ext cx="914400" cy="838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1447800" y="34290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1447800" y="25908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2133600" y="26670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1143000" y="990600"/>
            <a:ext cx="685800" cy="6096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65" name="Oval 164"/>
          <p:cNvSpPr/>
          <p:nvPr/>
        </p:nvSpPr>
        <p:spPr>
          <a:xfrm>
            <a:off x="1600200" y="990600"/>
            <a:ext cx="152400" cy="152400"/>
          </a:xfrm>
          <a:prstGeom prst="ellipse">
            <a:avLst/>
          </a:prstGeom>
          <a:solidFill>
            <a:srgbClr val="EE02AB"/>
          </a:solidFill>
          <a:ln>
            <a:solidFill>
              <a:srgbClr val="EE0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EE02AB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295400" y="1066800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H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295400" y="2819400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Li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1371600" y="4953000"/>
            <a:ext cx="5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Na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3810000" y="5029200"/>
            <a:ext cx="59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Mg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6096000" y="5029200"/>
            <a:ext cx="474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Al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8001000" y="5181600"/>
            <a:ext cx="4315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Si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1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8" dur="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5" dur="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8" dur="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1" dur="1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4" dur="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7" dur="1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0" dur="1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3" dur="1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6" dur="1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9" dur="1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2" dur="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5" dur="1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8" dur="1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1" dur="1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4" dur="1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7" dur="1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0" dur="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5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8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1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4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0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3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6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9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2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5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8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1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4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7" dur="1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0" dur="1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3" dur="1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8" dur="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1" dur="1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4" dur="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7" dur="1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0" dur="1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3" dur="1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6" dur="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9" dur="1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2" dur="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5" dur="1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8" dur="1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1" dur="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4" dur="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7" dur="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0" dur="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3" dur="1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6" dur="1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9" dur="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9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16" grpId="0" animBg="1"/>
      <p:bldP spid="117" grpId="0" animBg="1"/>
      <p:bldP spid="118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47" grpId="0" animBg="1"/>
      <p:bldP spid="148" grpId="0" animBg="1"/>
      <p:bldP spid="150" grpId="0" animBg="1"/>
      <p:bldP spid="151" grpId="0" animBg="1"/>
      <p:bldP spid="154" grpId="0" animBg="1"/>
      <p:bldP spid="163" grpId="0" animBg="1"/>
      <p:bldP spid="165" grpId="0" animBg="1"/>
      <p:bldP spid="178" grpId="0"/>
      <p:bldP spid="179" grpId="0"/>
      <p:bldP spid="180" grpId="0"/>
      <p:bldP spid="181" grpId="0"/>
      <p:bldP spid="182" grpId="0"/>
      <p:bldP spid="1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819400" y="457200"/>
            <a:ext cx="2895600" cy="1066800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9635" y="1739324"/>
            <a:ext cx="2674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i="1" dirty="0" smtClean="0">
                <a:latin typeface="NikoshBAN" pitchFamily="2" charset="0"/>
                <a:cs typeface="NikoshBAN" pitchFamily="2" charset="0"/>
              </a:rPr>
              <a:t>(৫-১০ জন শিক্ষার্থী)</a:t>
            </a:r>
            <a:endParaRPr lang="en-US" sz="3200" i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3048000"/>
            <a:ext cx="7467600" cy="113877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bn-BD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১)পর্যায় সারণির তিনটি বৈশিষ্ট্য লিখ।</a:t>
            </a:r>
          </a:p>
          <a:p>
            <a:r>
              <a:rPr lang="bn-BD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২)পর্যায় সারণির</a:t>
            </a:r>
            <a:r>
              <a:rPr lang="bn-BD" sz="3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1</a:t>
            </a:r>
            <a:r>
              <a:rPr lang="bn-BD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নং গ্রুপের মৌলস</a:t>
            </a:r>
            <a:r>
              <a:rPr lang="bn-IN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মূহের</a:t>
            </a:r>
            <a:r>
              <a:rPr lang="en-US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নাম লিখ।</a:t>
            </a:r>
            <a:endParaRPr lang="en-US" sz="32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802944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819400" y="457200"/>
            <a:ext cx="2895600" cy="1066800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9635" y="1739324"/>
            <a:ext cx="2674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i="1" dirty="0" smtClean="0">
                <a:latin typeface="NikoshBAN" pitchFamily="2" charset="0"/>
                <a:cs typeface="NikoshBAN" pitchFamily="2" charset="0"/>
              </a:rPr>
              <a:t>(৫-১০ জন শিক্ষার্থী)</a:t>
            </a:r>
            <a:endParaRPr lang="en-US" sz="3200" i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3124200"/>
            <a:ext cx="6629400" cy="1138773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bn-BD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১)পর্যায় সারণির তিনটি বৈশিষ্ট্য লিখ।</a:t>
            </a:r>
          </a:p>
          <a:p>
            <a:r>
              <a:rPr lang="bn-BD" sz="3200" dirty="0" smtClean="0">
                <a:solidFill>
                  <a:srgbClr val="FF6600"/>
                </a:solidFill>
                <a:latin typeface="NikoshBAN" pitchFamily="2" charset="0"/>
                <a:cs typeface="NikoshBAN" pitchFamily="2" charset="0"/>
              </a:rPr>
              <a:t>২)পর্যায় সারণির</a:t>
            </a:r>
            <a:r>
              <a:rPr lang="bn-BD" sz="3600" dirty="0" smtClean="0">
                <a:solidFill>
                  <a:srgbClr val="FF66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solidFill>
                  <a:srgbClr val="FF6600"/>
                </a:solidFill>
                <a:latin typeface="NikoshBAN" pitchFamily="2" charset="0"/>
                <a:cs typeface="NikoshBAN" pitchFamily="2" charset="0"/>
              </a:rPr>
              <a:t>1</a:t>
            </a:r>
            <a:r>
              <a:rPr lang="bn-BD" sz="3200" dirty="0" smtClean="0">
                <a:solidFill>
                  <a:srgbClr val="FF6600"/>
                </a:solidFill>
                <a:latin typeface="NikoshBAN" pitchFamily="2" charset="0"/>
                <a:cs typeface="NikoshBAN" pitchFamily="2" charset="0"/>
              </a:rPr>
              <a:t>নং গ্রুপের মৌলস</a:t>
            </a:r>
            <a:r>
              <a:rPr lang="bn-IN" sz="3200" dirty="0" smtClean="0">
                <a:solidFill>
                  <a:srgbClr val="FF6600"/>
                </a:solidFill>
                <a:latin typeface="NikoshBAN" pitchFamily="2" charset="0"/>
                <a:cs typeface="NikoshBAN" pitchFamily="2" charset="0"/>
              </a:rPr>
              <a:t>মূহের</a:t>
            </a:r>
            <a:r>
              <a:rPr lang="en-US" sz="3200" dirty="0" smtClean="0">
                <a:solidFill>
                  <a:srgbClr val="FF66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rgbClr val="FF6600"/>
                </a:solidFill>
                <a:latin typeface="NikoshBAN" pitchFamily="2" charset="0"/>
                <a:cs typeface="NikoshBAN" pitchFamily="2" charset="0"/>
              </a:rPr>
              <a:t>নাম লিখ।</a:t>
            </a:r>
            <a:endParaRPr lang="en-US" sz="3200" dirty="0">
              <a:solidFill>
                <a:srgbClr val="FF66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802944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-Point Star 1"/>
          <p:cNvSpPr/>
          <p:nvPr/>
        </p:nvSpPr>
        <p:spPr>
          <a:xfrm>
            <a:off x="2362200" y="685800"/>
            <a:ext cx="3886200" cy="1219200"/>
          </a:xfrm>
          <a:prstGeom prst="star8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2787119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bn-BD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পর্যায় সারণি কী</a:t>
            </a:r>
            <a:r>
              <a:rPr lang="en-US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তা বল।</a:t>
            </a:r>
          </a:p>
          <a:p>
            <a:pPr marL="342900" indent="-342900">
              <a:buAutoNum type="arabicParenR"/>
            </a:pPr>
            <a:r>
              <a:rPr lang="bn-BD" sz="3200" dirty="0" smtClean="0">
                <a:solidFill>
                  <a:srgbClr val="33CC33"/>
                </a:solidFill>
                <a:latin typeface="NikoshBAN" pitchFamily="2" charset="0"/>
                <a:cs typeface="NikoshBAN" pitchFamily="2" charset="0"/>
              </a:rPr>
              <a:t>পরমানুর আকারকে পর্যায়বৃত্তিক ধর্ম বলা হয় কেন?</a:t>
            </a:r>
            <a:endParaRPr lang="en-US" sz="3200" dirty="0">
              <a:solidFill>
                <a:srgbClr val="33CC33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938755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3657600"/>
            <a:ext cx="661591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পর্যায় সারণি বিকাশের পটভূমি বর্ণনা কর।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3231516" cy="105468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"/>
            <a:ext cx="4038600" cy="86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3768343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1295400"/>
            <a:ext cx="4343400" cy="70788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সকলকে</a:t>
            </a:r>
            <a:r>
              <a:rPr lang="en-US" sz="4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অনেক</a:t>
            </a:r>
            <a:r>
              <a:rPr lang="en-US" sz="4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40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wikiped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2057400"/>
            <a:ext cx="4114800" cy="427241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00400" y="304800"/>
            <a:ext cx="2743200" cy="7620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6000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পরিচতি</a:t>
            </a:r>
            <a:endParaRPr lang="en-US" sz="54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800600" cy="2590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মোঃহামিদুর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রহমান</a:t>
            </a:r>
            <a:endParaRPr lang="en-US" sz="32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en-US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buNone/>
            </a:pPr>
            <a:r>
              <a:rPr lang="en-US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ঘাটাইল</a:t>
            </a:r>
            <a:r>
              <a:rPr lang="en-US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গণ</a:t>
            </a:r>
            <a:r>
              <a:rPr lang="en-US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পাইলট</a:t>
            </a:r>
            <a:r>
              <a:rPr lang="en-US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মডেল</a:t>
            </a:r>
            <a:r>
              <a:rPr lang="en-US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বিদ্যালয়</a:t>
            </a:r>
            <a:endParaRPr lang="en-US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en-US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ঘাটাইল</a:t>
            </a:r>
            <a:r>
              <a:rPr lang="en-US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টাঙ্গাইল</a:t>
            </a:r>
            <a:r>
              <a:rPr lang="en-US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562600" y="2133600"/>
            <a:ext cx="3200400" cy="26669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নবম</a:t>
            </a:r>
            <a:endParaRPr lang="en-US" sz="32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রসায়ন</a:t>
            </a:r>
            <a:endParaRPr lang="en-US" sz="32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3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চতুর্থ</a:t>
            </a:r>
            <a:endParaRPr lang="en-US" sz="32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10415358"/>
              </p:ext>
            </p:extLst>
          </p:nvPr>
        </p:nvGraphicFramePr>
        <p:xfrm>
          <a:off x="762000" y="685797"/>
          <a:ext cx="7696200" cy="5943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2700"/>
                <a:gridCol w="1282700"/>
                <a:gridCol w="1282700"/>
                <a:gridCol w="1282700"/>
                <a:gridCol w="1282700"/>
                <a:gridCol w="1282700"/>
              </a:tblGrid>
              <a:tr h="87071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B0F0"/>
                          </a:solidFill>
                        </a:rPr>
                        <a:t>H</a:t>
                      </a:r>
                      <a:endParaRPr lang="en-US" sz="36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002060"/>
                          </a:solidFill>
                        </a:rPr>
                        <a:t>A</a:t>
                      </a:r>
                      <a:r>
                        <a:rPr lang="en-US" sz="3200" dirty="0" smtClean="0">
                          <a:solidFill>
                            <a:srgbClr val="002060"/>
                          </a:solidFill>
                        </a:rPr>
                        <a:t>l</a:t>
                      </a:r>
                      <a:endParaRPr 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33CC33"/>
                          </a:solidFill>
                        </a:rPr>
                        <a:t>N</a:t>
                      </a:r>
                      <a:endParaRPr lang="en-US" sz="4000" dirty="0">
                        <a:solidFill>
                          <a:srgbClr val="33CC33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</a:tr>
              <a:tr h="795004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FF6600"/>
                          </a:solidFill>
                        </a:rPr>
                        <a:t>P</a:t>
                      </a:r>
                      <a:endParaRPr lang="en-US" sz="3600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EE02AB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Ne</a:t>
                      </a:r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</a:tr>
              <a:tr h="87071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Be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EE02AB"/>
                          </a:solidFill>
                        </a:rPr>
                        <a:t>Hg</a:t>
                      </a:r>
                      <a:endParaRPr lang="en-US" sz="3200" b="1" dirty="0">
                        <a:solidFill>
                          <a:srgbClr val="EE02AB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B</a:t>
                      </a:r>
                      <a:endParaRPr lang="en-US" sz="4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</a:tr>
              <a:tr h="87071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FF00"/>
                          </a:solidFill>
                        </a:rPr>
                        <a:t>Li</a:t>
                      </a:r>
                      <a:endParaRPr lang="en-US" sz="4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Si</a:t>
                      </a:r>
                      <a:endParaRPr lang="en-US" sz="4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bg1"/>
                          </a:solidFill>
                        </a:rPr>
                        <a:t>O</a:t>
                      </a:r>
                      <a:endParaRPr lang="en-US" sz="4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</a:tr>
              <a:tr h="87071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C00000"/>
                          </a:solidFill>
                        </a:rPr>
                        <a:t>F</a:t>
                      </a:r>
                      <a:endParaRPr lang="en-US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3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</a:tr>
              <a:tr h="795004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C00000"/>
                          </a:solidFill>
                        </a:rPr>
                        <a:t>Pb</a:t>
                      </a:r>
                      <a:endParaRPr lang="en-US" sz="3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accent2"/>
                          </a:solidFill>
                        </a:rPr>
                        <a:t>N</a:t>
                      </a:r>
                      <a:endParaRPr lang="en-US" sz="36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FF0000"/>
                          </a:solidFill>
                        </a:rPr>
                        <a:t>He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</a:tr>
              <a:tr h="87071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70C0"/>
                          </a:solidFill>
                        </a:rPr>
                        <a:t>U</a:t>
                      </a:r>
                      <a:endParaRPr lang="en-US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EE02AB"/>
                          </a:solidFill>
                        </a:rPr>
                        <a:t>S</a:t>
                      </a:r>
                      <a:endParaRPr lang="en-US" sz="4000" b="1" dirty="0">
                        <a:solidFill>
                          <a:srgbClr val="EE02AB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33CC33"/>
                          </a:solidFill>
                        </a:rPr>
                        <a:t>Cl</a:t>
                      </a:r>
                      <a:endParaRPr lang="en-US" sz="3600" b="1" dirty="0">
                        <a:solidFill>
                          <a:srgbClr val="33CC33"/>
                        </a:solidFill>
                      </a:endParaRPr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solidFill>
                      <a:srgbClr val="D7B3C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4071888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87202091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2057" name="Packager Shell Object" showAsIcon="1" r:id="rId3" imgW="914400" imgH="771480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90246381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2667000" y="990600"/>
            <a:ext cx="2971800" cy="914400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পাঠের শিরোনাম</a:t>
            </a:r>
            <a:endParaRPr lang="en-US" sz="40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2895600"/>
            <a:ext cx="5501827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bn-BD" sz="4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পর্যায় সারণি ও তার বৈশিষ্ট্য</a:t>
            </a:r>
            <a:endParaRPr lang="en-US" sz="44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489984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67492" y="2743199"/>
            <a:ext cx="74398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bn-BD" sz="2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পর্যায় সারণি কী তা বলতে পারবে।</a:t>
            </a:r>
          </a:p>
          <a:p>
            <a:pPr>
              <a:buFont typeface="Wingdings" pitchFamily="2" charset="2"/>
              <a:buChar char="Ø"/>
            </a:pPr>
            <a:r>
              <a:rPr lang="bn-BD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পর্যায় সারণি বিকাশের পটভুমি বর্ণনা করতে পারবে।</a:t>
            </a:r>
          </a:p>
          <a:p>
            <a:pPr>
              <a:buFont typeface="Wingdings" pitchFamily="2" charset="2"/>
              <a:buChar char="Ø"/>
            </a:pPr>
            <a:r>
              <a:rPr lang="bn-BD" sz="2800" dirty="0" smtClean="0">
                <a:solidFill>
                  <a:srgbClr val="FF6600"/>
                </a:solidFill>
                <a:latin typeface="NikoshBAN" pitchFamily="2" charset="0"/>
                <a:cs typeface="NikoshBAN" pitchFamily="2" charset="0"/>
              </a:rPr>
              <a:t>পর্যায় সারণির বৈশিষ্ট্য বর্ণনা করতে পারবে।</a:t>
            </a:r>
          </a:p>
          <a:p>
            <a:pPr>
              <a:buFont typeface="Wingdings" pitchFamily="2" charset="2"/>
              <a:buChar char="Ø"/>
            </a:pPr>
            <a:r>
              <a:rPr lang="bn-BD" sz="2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পরমানুর আকার একটি পর্যায়বৃত্তিক ধর্ম তা ব্যাখ্যা করতে পারবে।</a:t>
            </a:r>
          </a:p>
          <a:p>
            <a:pPr>
              <a:buFont typeface="Wingdings" pitchFamily="2" charset="2"/>
              <a:buChar char="Ø"/>
            </a:pPr>
            <a:endParaRPr lang="en-US" sz="28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828800"/>
            <a:ext cx="33634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…</a:t>
            </a:r>
          </a:p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762000"/>
            <a:ext cx="2438400" cy="70788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099499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p Arrow Callout 4"/>
          <p:cNvSpPr/>
          <p:nvPr/>
        </p:nvSpPr>
        <p:spPr>
          <a:xfrm>
            <a:off x="914400" y="2971800"/>
            <a:ext cx="3276600" cy="3581400"/>
          </a:xfrm>
          <a:prstGeom prst="up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সর্বপ্রথম </a:t>
            </a:r>
            <a:r>
              <a:rPr lang="en-US" sz="2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1789</a:t>
            </a:r>
            <a:r>
              <a:rPr lang="en-US" sz="2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সালে </a:t>
            </a:r>
            <a:r>
              <a:rPr lang="bn-BD" sz="2400" b="1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ল্যাভয়সিয়ে</a:t>
            </a:r>
            <a:r>
              <a:rPr lang="bn-BD" sz="24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ভৌত অবস্থার অপর ভিত্তি করে মৌলসমূহকে তিন শ্রেণিতে বিভক্ত করেন। তিনি মাত্র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33</a:t>
            </a:r>
            <a:r>
              <a:rPr lang="bn-BD" sz="2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টি </a:t>
            </a:r>
            <a:r>
              <a:rPr lang="bn-BD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মৌলের একটি ছক তৈরি করেছিলেন।</a:t>
            </a:r>
            <a:endParaRPr lang="en-US" sz="24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71" y="314325"/>
            <a:ext cx="2745130" cy="2657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33" t="2875" r="3710" b="26150"/>
          <a:stretch/>
        </p:blipFill>
        <p:spPr>
          <a:xfrm>
            <a:off x="5638800" y="313481"/>
            <a:ext cx="3048000" cy="2734519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5638800" y="4114800"/>
            <a:ext cx="3048000" cy="2438400"/>
          </a:xfrm>
          <a:prstGeom prst="wedgeRectCallout">
            <a:avLst>
              <a:gd name="adj1" fmla="val 24693"/>
              <a:gd name="adj2" fmla="val -9431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38800" y="4114800"/>
            <a:ext cx="3048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1864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 ইংরেজ বিজ্ঞানী </a:t>
            </a:r>
            <a:r>
              <a:rPr lang="bn-IN" sz="2400" b="1" dirty="0">
                <a:solidFill>
                  <a:srgbClr val="FF6600"/>
                </a:solidFill>
                <a:latin typeface="NikoshBAN" pitchFamily="2" charset="0"/>
                <a:cs typeface="NikoshBAN" pitchFamily="2" charset="0"/>
              </a:rPr>
              <a:t>জন নিউল্যান্ড 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মৌলকে তাদের ভর অনুযায়ী সাজিয়ে প্রতি অষ্টম মৌল সমুহের ভৌত ও রাসায়নিক ধর্মে মিল দেখতে পান। </a:t>
            </a:r>
          </a:p>
        </p:txBody>
      </p:sp>
    </p:spTree>
    <p:extLst>
      <p:ext uri="{BB962C8B-B14F-4D97-AF65-F5344CB8AC3E}">
        <p14:creationId xmlns="" xmlns:p14="http://schemas.microsoft.com/office/powerpoint/2010/main" val="407563502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5083"/>
            <a:ext cx="2381250" cy="2819400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1219200" y="3810000"/>
            <a:ext cx="6724650" cy="2205632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1869</a:t>
            </a:r>
            <a:r>
              <a:rPr lang="en-US" sz="24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সালে  রুশ বিজ্ঞানী</a:t>
            </a:r>
            <a:r>
              <a:rPr lang="bn-BD" sz="24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solidFill>
                  <a:srgbClr val="EE02AB"/>
                </a:solidFill>
                <a:latin typeface="NikoshBAN" pitchFamily="2" charset="0"/>
                <a:cs typeface="NikoshBAN" pitchFamily="2" charset="0"/>
              </a:rPr>
              <a:t>ম্যান্ডেলিফ </a:t>
            </a:r>
            <a:r>
              <a:rPr lang="bn-BD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এবং জার্মান বিজ্ঞানী </a:t>
            </a:r>
            <a:r>
              <a:rPr lang="bn-BD" sz="24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লুথার মেয়র </a:t>
            </a:r>
            <a:r>
              <a:rPr lang="bn-BD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পৃথকভাবে একই ধর্মবিশিষ্ট বিভিন্ন মৌলকে সমশ্রেণিভুক্ত করার প্রয়াসে মৌল সমূহের একটি তালিকা প্রকাশ করেন। যা রসায়ন বিজ্ঞানে </a:t>
            </a:r>
            <a:r>
              <a:rPr lang="bn-BD" sz="24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পর্যায় সারণি</a:t>
            </a:r>
            <a:r>
              <a:rPr lang="bn-BD" sz="2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নামে পরিচিত।</a:t>
            </a:r>
            <a:endParaRPr lang="en-US" sz="24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3811" y="3040772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400" b="1" dirty="0" smtClean="0">
                <a:solidFill>
                  <a:srgbClr val="EE02AB"/>
                </a:solidFill>
                <a:latin typeface="NikoshBAN" pitchFamily="2" charset="0"/>
                <a:cs typeface="NikoshBAN" pitchFamily="2" charset="0"/>
              </a:rPr>
              <a:t>ম্যান্ডেলিফ</a:t>
            </a:r>
            <a:endParaRPr lang="en-US" sz="2400" b="1" dirty="0">
              <a:solidFill>
                <a:srgbClr val="EE02AB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3067362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লুথার মেয়র</a:t>
            </a:r>
            <a:endParaRPr lang="en-US" sz="28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66" t="44501" r="53714" b="7763"/>
          <a:stretch/>
        </p:blipFill>
        <p:spPr bwMode="auto">
          <a:xfrm>
            <a:off x="1043258" y="125083"/>
            <a:ext cx="2514600" cy="273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73959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599"/>
            <a:ext cx="8382000" cy="47244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099517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</TotalTime>
  <Words>271</Words>
  <Application>Microsoft Office PowerPoint</Application>
  <PresentationFormat>On-screen Show (4:3)</PresentationFormat>
  <Paragraphs>83</Paragraphs>
  <Slides>18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Package</vt:lpstr>
      <vt:lpstr>Slide 1</vt:lpstr>
      <vt:lpstr>পরিচতি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lab</dc:creator>
  <cp:lastModifiedBy>lab</cp:lastModifiedBy>
  <cp:revision>70</cp:revision>
  <dcterms:created xsi:type="dcterms:W3CDTF">2015-03-03T08:31:43Z</dcterms:created>
  <dcterms:modified xsi:type="dcterms:W3CDTF">2015-03-04T10:48:28Z</dcterms:modified>
</cp:coreProperties>
</file>